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8" r:id="rId3"/>
    <p:sldId id="257" r:id="rId4"/>
    <p:sldId id="269" r:id="rId5"/>
    <p:sldId id="266" r:id="rId6"/>
    <p:sldId id="267" r:id="rId7"/>
    <p:sldId id="258" r:id="rId8"/>
    <p:sldId id="270" r:id="rId9"/>
    <p:sldId id="263" r:id="rId10"/>
    <p:sldId id="271" r:id="rId11"/>
    <p:sldId id="277" r:id="rId12"/>
    <p:sldId id="264" r:id="rId13"/>
    <p:sldId id="272" r:id="rId14"/>
    <p:sldId id="276" r:id="rId15"/>
    <p:sldId id="273" r:id="rId16"/>
    <p:sldId id="260" r:id="rId17"/>
    <p:sldId id="261" r:id="rId18"/>
    <p:sldId id="274" r:id="rId19"/>
    <p:sldId id="262" r:id="rId20"/>
    <p:sldId id="275" r:id="rId2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0740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DF863-F6B8-493A-D8B8-5D7CBCAC5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B6B63-7F31-88FD-DBDE-5C24AA9DBB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EA967-1B97-D17C-4DED-9324A7330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18593-30DF-B97A-FCD8-F860790EF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72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F1B45-852B-9B5A-5DB3-ECA0FDB1A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8A0EC-7117-A5AC-A164-D8C02F928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DC7B34-F22E-ECC2-B2DA-5BD0B271C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604CB-EF77-9C54-A83C-F27EEEB446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50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AF3B0-22C0-A235-40D6-9C9BD2176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AD2BE3-FA18-A065-0A15-9B725F16E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21F5C8-ACC9-CC25-EE81-F407BF9AD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62BA0-58D1-65A0-57E6-0A4555A1A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32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820DC-C284-3514-D823-DE3659416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186B7-1970-EE3A-337A-2573D4029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53B1BC-AF88-B979-B8FD-7E82CB2DA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AF866-01B3-03B3-9BF2-85FE3E239D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50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553D6-0159-641C-1194-F9B39B890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0775E3-F669-8D83-20C7-D14232B57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4B46BA-61FC-7B30-9230-9C76E224C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FB067-84E3-8B87-DB25-A4BCF0D722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06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hyperlink" Target="https://www.youtube.com/watch?v=q8OleYuqnt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hyperlink" Target="https://www.youtube.com/watch?v=x4vEsB5Czfo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ginx.org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249424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832104" y="4544568"/>
            <a:ext cx="1298448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96BD62-D473-E5FC-3776-92CA9E9C0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639" y="440532"/>
            <a:ext cx="10427900" cy="5488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08BE46-720C-96B1-A342-A6F9A39CB55D}"/>
              </a:ext>
            </a:extLst>
          </p:cNvPr>
          <p:cNvSpPr txBox="1"/>
          <p:nvPr/>
        </p:nvSpPr>
        <p:spPr>
          <a:xfrm>
            <a:off x="6115214" y="6184017"/>
            <a:ext cx="74382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NGINX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F2871-5420-E84A-4263-EAD4FF90A483}"/>
              </a:ext>
            </a:extLst>
          </p:cNvPr>
          <p:cNvSpPr txBox="1"/>
          <p:nvPr/>
        </p:nvSpPr>
        <p:spPr>
          <a:xfrm>
            <a:off x="885275" y="6228767"/>
            <a:ext cx="7433732" cy="1706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18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PRESENTED BY: </a:t>
            </a:r>
            <a:r>
              <a:rPr lang="en-IN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Shrusti Patel</a:t>
            </a:r>
            <a:endParaRPr lang="en-IN" sz="18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 SemiBold" pitchFamily="49" charset="0"/>
              <a:ea typeface="Cascadia Code SemiBold" pitchFamily="49" charset="0"/>
              <a:cs typeface="Cascadia Code SemiBold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IN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Roll No :12</a:t>
            </a:r>
          </a:p>
          <a:p>
            <a:pPr algn="l">
              <a:lnSpc>
                <a:spcPct val="150000"/>
              </a:lnSpc>
            </a:pPr>
            <a:r>
              <a:rPr lang="en-IN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Bold" pitchFamily="49" charset="0"/>
                <a:ea typeface="Cascadia Code SemiBold" pitchFamily="49" charset="0"/>
                <a:cs typeface="Cascadia Code SemiBold" pitchFamily="49" charset="0"/>
              </a:rPr>
              <a:t>Class :M.SC.CS sem-1</a:t>
            </a:r>
          </a:p>
          <a:p>
            <a:pPr algn="l">
              <a:lnSpc>
                <a:spcPct val="150000"/>
              </a:lnSpc>
            </a:pPr>
            <a:endParaRPr lang="en-IN" sz="1800" b="1" spc="-15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 SemiBold" pitchFamily="49" charset="0"/>
              <a:ea typeface="Cascadia Code SemiBold" pitchFamily="49" charset="0"/>
              <a:cs typeface="Cascadia Code SemiBold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7EF8F-C0A0-A036-E921-400EA9EF8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4B3BA399-624F-97A8-7BC8-50633C3A2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8A1447-5963-35FE-8A4D-F31A29EF89DE}"/>
              </a:ext>
            </a:extLst>
          </p:cNvPr>
          <p:cNvSpPr txBox="1"/>
          <p:nvPr/>
        </p:nvSpPr>
        <p:spPr>
          <a:xfrm>
            <a:off x="-1024466" y="6261879"/>
            <a:ext cx="7967132" cy="425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9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0D25C1B-3C32-9C03-62D8-B40505E62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64" y="822616"/>
            <a:ext cx="1187177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Check Installation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Open your browser → type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http://localhost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You should see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Nginx Welcome Page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EC8081-82F3-8E98-80B5-E3988CAFF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897" y="3206321"/>
            <a:ext cx="11069303" cy="46846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92DB5-D9CF-B8A6-4E0B-3CE3D588900F}"/>
              </a:ext>
            </a:extLst>
          </p:cNvPr>
          <p:cNvSpPr txBox="1"/>
          <p:nvPr/>
        </p:nvSpPr>
        <p:spPr>
          <a:xfrm>
            <a:off x="1236133" y="637950"/>
            <a:ext cx="782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accent1"/>
                </a:solidFill>
              </a:rPr>
              <a:t>Step : 4</a:t>
            </a:r>
          </a:p>
        </p:txBody>
      </p:sp>
    </p:spTree>
    <p:extLst>
      <p:ext uri="{BB962C8B-B14F-4D97-AF65-F5344CB8AC3E}">
        <p14:creationId xmlns:p14="http://schemas.microsoft.com/office/powerpoint/2010/main" val="172902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A1694-0957-3506-10D9-3176F4E82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83123413-3B4B-9625-1644-82E95D078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61EDE-C15F-6A3B-915B-2736FA4D7DCF}"/>
              </a:ext>
            </a:extLst>
          </p:cNvPr>
          <p:cNvSpPr txBox="1"/>
          <p:nvPr/>
        </p:nvSpPr>
        <p:spPr>
          <a:xfrm>
            <a:off x="-1024466" y="6261879"/>
            <a:ext cx="7967132" cy="425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9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E819717-FCD6-FC7D-6DF9-AEA783809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780" y="2588485"/>
            <a:ext cx="1187177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Nginx Methodology (How Nginx Works)</a:t>
            </a:r>
          </a:p>
          <a:p>
            <a:r>
              <a:rPr lang="en-US" sz="2400" dirty="0">
                <a:solidFill>
                  <a:schemeClr val="bg1"/>
                </a:solidFill>
              </a:rPr>
              <a:t>🔹 Definition of Methodology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methodology of Nginx refers to the working approach or internal mechanism that enables it to handle thousands of simultaneous requests efficiently while consuming minimal system resources.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Unlike traditional web servers that use a process-per-request or thread-per-request model,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Nginx uses an event-driven, asynchronous, non-blocking architecture — the core reason behind its exceptional performance and scalability.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464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FF2ED74-B53D-2B98-1D9E-0C73CF8AB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" y="-203200"/>
            <a:ext cx="14630400" cy="9043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A09EE-C61B-9C63-D0C5-1B12DF6F5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841" y="1246039"/>
            <a:ext cx="11852626" cy="68975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FB67DF-5628-4FDE-FB29-71D8E3444B5D}"/>
              </a:ext>
            </a:extLst>
          </p:cNvPr>
          <p:cNvSpPr txBox="1"/>
          <p:nvPr/>
        </p:nvSpPr>
        <p:spPr>
          <a:xfrm>
            <a:off x="613832" y="123059"/>
            <a:ext cx="9190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accent1"/>
                </a:solidFill>
              </a:rPr>
              <a:t>Nginx: Reverse Proxy &amp; Load Balancer Architecture”</a:t>
            </a:r>
            <a:endParaRPr lang="en-IN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857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CA7F9-734C-107B-8556-A221397A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E9724EE6-32EA-1B63-31F9-7B0C6E595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EFDC67-6B77-A381-A04A-8A432AD86E01}"/>
              </a:ext>
            </a:extLst>
          </p:cNvPr>
          <p:cNvSpPr txBox="1"/>
          <p:nvPr/>
        </p:nvSpPr>
        <p:spPr>
          <a:xfrm>
            <a:off x="-1024466" y="6261879"/>
            <a:ext cx="7967132" cy="425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9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33783-6DAC-C484-F094-B115BC5C1C38}"/>
              </a:ext>
            </a:extLst>
          </p:cNvPr>
          <p:cNvSpPr txBox="1"/>
          <p:nvPr/>
        </p:nvSpPr>
        <p:spPr>
          <a:xfrm>
            <a:off x="491066" y="130779"/>
            <a:ext cx="7823200" cy="482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4000" b="1" dirty="0">
                <a:solidFill>
                  <a:schemeClr val="accent1"/>
                </a:solidFill>
              </a:rPr>
              <a:t>Nginx Architecture</a:t>
            </a:r>
          </a:p>
          <a:p>
            <a:pPr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bg1"/>
                </a:solidFill>
              </a:rPr>
              <a:t>Content (for slide):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Event-driven, asynchronous architecture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Handles multiple requests efficiently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Uses worker processes  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9774F1E-F3CB-8DB6-A0B1-C76316669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66" y="4234012"/>
            <a:ext cx="13445068" cy="4536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Event-driven model: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“Nginx can handle thousands of users at the same time without starting a new program for each user.”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Worker processes: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“Small worker programs handle requests quickly, keeping Nginx fast and lightweight.”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220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E2EB5-6113-8694-8927-579274F2C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A8879B1A-E910-0B91-AA4A-B6397CEF3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00A36F-329C-BEE3-0257-7DEB6D6060D4}"/>
              </a:ext>
            </a:extLst>
          </p:cNvPr>
          <p:cNvSpPr txBox="1"/>
          <p:nvPr/>
        </p:nvSpPr>
        <p:spPr>
          <a:xfrm>
            <a:off x="-1024466" y="6261879"/>
            <a:ext cx="7967132" cy="425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9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FA7C926-C347-D3E9-B3BB-7461A910E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769652"/>
              </p:ext>
            </p:extLst>
          </p:nvPr>
        </p:nvGraphicFramePr>
        <p:xfrm>
          <a:off x="1591732" y="1244347"/>
          <a:ext cx="11446935" cy="669738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89387">
                  <a:extLst>
                    <a:ext uri="{9D8B030D-6E8A-4147-A177-3AD203B41FA5}">
                      <a16:colId xmlns:a16="http://schemas.microsoft.com/office/drawing/2014/main" val="2633022668"/>
                    </a:ext>
                  </a:extLst>
                </a:gridCol>
                <a:gridCol w="2289387">
                  <a:extLst>
                    <a:ext uri="{9D8B030D-6E8A-4147-A177-3AD203B41FA5}">
                      <a16:colId xmlns:a16="http://schemas.microsoft.com/office/drawing/2014/main" val="2854215543"/>
                    </a:ext>
                  </a:extLst>
                </a:gridCol>
                <a:gridCol w="2289387">
                  <a:extLst>
                    <a:ext uri="{9D8B030D-6E8A-4147-A177-3AD203B41FA5}">
                      <a16:colId xmlns:a16="http://schemas.microsoft.com/office/drawing/2014/main" val="56557720"/>
                    </a:ext>
                  </a:extLst>
                </a:gridCol>
                <a:gridCol w="2289387">
                  <a:extLst>
                    <a:ext uri="{9D8B030D-6E8A-4147-A177-3AD203B41FA5}">
                      <a16:colId xmlns:a16="http://schemas.microsoft.com/office/drawing/2014/main" val="609275975"/>
                    </a:ext>
                  </a:extLst>
                </a:gridCol>
                <a:gridCol w="2289387">
                  <a:extLst>
                    <a:ext uri="{9D8B030D-6E8A-4147-A177-3AD203B41FA5}">
                      <a16:colId xmlns:a16="http://schemas.microsoft.com/office/drawing/2014/main" val="3638584053"/>
                    </a:ext>
                  </a:extLst>
                </a:gridCol>
              </a:tblGrid>
              <a:tr h="1367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Feature / Aspect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Nginx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Apache HTTP Server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LiteSpeed</a:t>
                      </a:r>
                      <a:r>
                        <a:rPr lang="en-IN" sz="2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Web Server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Caddy Server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54366"/>
                  </a:ext>
                </a:extLst>
              </a:tr>
              <a:tr h="1897429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q"/>
                      </a:pPr>
                      <a:r>
                        <a:rPr lang="en-IN" sz="2000" b="1" dirty="0">
                          <a:solidFill>
                            <a:schemeClr val="bg1"/>
                          </a:solidFill>
                        </a:rPr>
                        <a:t>Architecture Model</a:t>
                      </a:r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Event-driven, asynchronous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Process/thread-based (multi-processing modules)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Event-driven (optimized for performance)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Event-driven (Go-based)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0893328"/>
                  </a:ext>
                </a:extLst>
              </a:tr>
              <a:tr h="1495391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q"/>
                      </a:pPr>
                      <a:r>
                        <a:rPr lang="en-IN" sz="2000" b="1" dirty="0">
                          <a:solidFill>
                            <a:schemeClr val="bg1"/>
                          </a:solidFill>
                        </a:rPr>
                        <a:t>Performance</a:t>
                      </a:r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Very high under heavy load due to async handling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Slower under high concurrency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Faster than both Apache and Nginx in dynamic content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Excellent, automatic optimization for HTTPS and caching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6129458"/>
                  </a:ext>
                </a:extLst>
              </a:tr>
              <a:tr h="1936652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q"/>
                      </a:pPr>
                      <a:r>
                        <a:rPr lang="en-IN" sz="2000" b="1" dirty="0">
                          <a:solidFill>
                            <a:schemeClr val="bg1"/>
                          </a:solidFill>
                        </a:rPr>
                        <a:t>Configuration &amp; Ease of Use</a:t>
                      </a:r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Requires manual configuration via config files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More complex; .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htaccess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supported for per-directory config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GUI and Apache-compatible config, easier to manage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Extremely easy; automatic HTTPS and simple config syntax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333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046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44DC1-1093-5BDC-E2E3-146C1E8CC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0B6D05D-E1B5-B471-D827-0E2A8139F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B78D7C52-272E-6096-5064-A8DD540BB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" y="3894"/>
            <a:ext cx="14630400" cy="8238744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53A24B70-6B4D-A8A9-E0C7-0DBEE81F157C}"/>
              </a:ext>
            </a:extLst>
          </p:cNvPr>
          <p:cNvSpPr/>
          <p:nvPr/>
        </p:nvSpPr>
        <p:spPr>
          <a:xfrm>
            <a:off x="832104" y="2066544"/>
            <a:ext cx="8176429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endParaRPr lang="en-US" sz="120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838AA0D1-FC7F-18F5-791D-06263F4DD1F6}"/>
              </a:ext>
            </a:extLst>
          </p:cNvPr>
          <p:cNvSpPr/>
          <p:nvPr/>
        </p:nvSpPr>
        <p:spPr>
          <a:xfrm>
            <a:off x="1078992" y="3200400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56FB1427-41B3-A9D5-01A6-06CBF0C7AC0C}"/>
              </a:ext>
            </a:extLst>
          </p:cNvPr>
          <p:cNvSpPr/>
          <p:nvPr/>
        </p:nvSpPr>
        <p:spPr>
          <a:xfrm>
            <a:off x="1078992" y="3712464"/>
            <a:ext cx="3675888" cy="2739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0A10C034-1515-98EF-1891-A721A53F14A4}"/>
              </a:ext>
            </a:extLst>
          </p:cNvPr>
          <p:cNvSpPr/>
          <p:nvPr/>
        </p:nvSpPr>
        <p:spPr>
          <a:xfrm>
            <a:off x="1213359" y="1787604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9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黑体-思源黑体-Thin" pitchFamily="34" charset="-122"/>
                <a:cs typeface="Times New Roman" panose="02020603050405020304" pitchFamily="18" charset="0"/>
              </a:rPr>
              <a:t>Advantages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900"/>
              </a:lnSpc>
              <a:buNone/>
            </a:pPr>
            <a:endParaRPr lang="en-US" sz="232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A363DAC2-10CB-DE81-DE9C-C9019189BABA}"/>
              </a:ext>
            </a:extLst>
          </p:cNvPr>
          <p:cNvSpPr/>
          <p:nvPr/>
        </p:nvSpPr>
        <p:spPr>
          <a:xfrm>
            <a:off x="5486400" y="3712464"/>
            <a:ext cx="3675888" cy="20665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ADA49544-30AC-201E-7801-B750031BC4A4}"/>
              </a:ext>
            </a:extLst>
          </p:cNvPr>
          <p:cNvSpPr/>
          <p:nvPr/>
        </p:nvSpPr>
        <p:spPr>
          <a:xfrm>
            <a:off x="-1805940" y="4313260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4DC5F462-42A6-BC26-B74E-25B0CC88CC79}"/>
              </a:ext>
            </a:extLst>
          </p:cNvPr>
          <p:cNvSpPr/>
          <p:nvPr/>
        </p:nvSpPr>
        <p:spPr>
          <a:xfrm>
            <a:off x="-3081528" y="4745736"/>
            <a:ext cx="3675888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14" name="Image 1">
            <a:extLst>
              <a:ext uri="{FF2B5EF4-FFF2-40B4-BE49-F238E27FC236}">
                <a16:creationId xmlns:a16="http://schemas.microsoft.com/office/drawing/2014/main" id="{6CB62305-499E-7054-50D8-3F6C34E21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0888" y="-4572"/>
            <a:ext cx="5230368" cy="82387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88D809-FA6A-223A-CA91-7DD2E1E0AB88}"/>
              </a:ext>
            </a:extLst>
          </p:cNvPr>
          <p:cNvSpPr txBox="1"/>
          <p:nvPr/>
        </p:nvSpPr>
        <p:spPr>
          <a:xfrm>
            <a:off x="591567" y="393747"/>
            <a:ext cx="90339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000" dirty="0">
                <a:solidFill>
                  <a:srgbClr val="B0C9E8"/>
                </a:solidFill>
                <a:latin typeface="Times New Roman" panose="02020603050405020304" pitchFamily="18" charset="0"/>
                <a:ea typeface="思源黑体-思源黑体-Thin" pitchFamily="34" charset="-122"/>
                <a:cs typeface="Times New Roman" panose="02020603050405020304" pitchFamily="18" charset="0"/>
              </a:rPr>
              <a:t>Advantages and Disadvantages of Nginx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2">
            <a:extLst>
              <a:ext uri="{FF2B5EF4-FFF2-40B4-BE49-F238E27FC236}">
                <a16:creationId xmlns:a16="http://schemas.microsoft.com/office/drawing/2014/main" id="{DAF53BBA-41E2-B8B6-B3B6-D783A6EAB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67" y="1642993"/>
            <a:ext cx="393192" cy="3931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6E195A-36DF-AA4C-FF1B-DB720C367297}"/>
              </a:ext>
            </a:extLst>
          </p:cNvPr>
          <p:cNvSpPr txBox="1"/>
          <p:nvPr/>
        </p:nvSpPr>
        <p:spPr>
          <a:xfrm>
            <a:off x="650833" y="1654923"/>
            <a:ext cx="891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1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98F51805-7977-8060-B564-9E7D1F91E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50" y="2638282"/>
            <a:ext cx="4796506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Reverse Proxy &amp; Load Balancing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 Resource Usage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 Features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Flexible Web Serving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Reverse Proxy for Applications</a:t>
            </a:r>
          </a:p>
        </p:txBody>
      </p:sp>
    </p:spTree>
    <p:extLst>
      <p:ext uri="{BB962C8B-B14F-4D97-AF65-F5344CB8AC3E}">
        <p14:creationId xmlns:p14="http://schemas.microsoft.com/office/powerpoint/2010/main" val="2515691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" y="3894"/>
            <a:ext cx="14630400" cy="823874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2066544"/>
            <a:ext cx="8176429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endParaRPr lang="en-US" sz="1200" dirty="0"/>
          </a:p>
        </p:txBody>
      </p:sp>
      <p:sp>
        <p:nvSpPr>
          <p:cNvPr id="8" name="Text 1"/>
          <p:cNvSpPr/>
          <p:nvPr/>
        </p:nvSpPr>
        <p:spPr>
          <a:xfrm>
            <a:off x="1078992" y="3200400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078992" y="3712464"/>
            <a:ext cx="3675888" cy="2739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1213359" y="1787604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5486400" y="3712464"/>
            <a:ext cx="3675888" cy="20665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-1805940" y="4313260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-3081528" y="4745736"/>
            <a:ext cx="3675888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14" name="Image 1">
            <a:extLst>
              <a:ext uri="{FF2B5EF4-FFF2-40B4-BE49-F238E27FC236}">
                <a16:creationId xmlns:a16="http://schemas.microsoft.com/office/drawing/2014/main" id="{06792331-5AEC-9A38-F6A0-6360736DB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0888" y="-4572"/>
            <a:ext cx="5230368" cy="82387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B52E84-4037-46FC-DEF6-C0F8350F32D2}"/>
              </a:ext>
            </a:extLst>
          </p:cNvPr>
          <p:cNvSpPr txBox="1"/>
          <p:nvPr/>
        </p:nvSpPr>
        <p:spPr>
          <a:xfrm>
            <a:off x="591567" y="393747"/>
            <a:ext cx="90339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000" dirty="0">
                <a:solidFill>
                  <a:srgbClr val="B0C9E8"/>
                </a:solidFill>
                <a:latin typeface="Times New Roman" panose="02020603050405020304" pitchFamily="18" charset="0"/>
                <a:ea typeface="思源黑体-思源黑体-Thin" pitchFamily="34" charset="-122"/>
                <a:cs typeface="Times New Roman" panose="02020603050405020304" pitchFamily="18" charset="0"/>
              </a:rPr>
              <a:t>Advantages and Disadvantages of Nginx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Image 3" descr="preencoded.png">
            <a:extLst>
              <a:ext uri="{FF2B5EF4-FFF2-40B4-BE49-F238E27FC236}">
                <a16:creationId xmlns:a16="http://schemas.microsoft.com/office/drawing/2014/main" id="{62B0C9E8-B625-E764-B13B-34B2182FCF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71" y="1732978"/>
            <a:ext cx="393192" cy="3931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C938F1C-F46E-0958-6EDC-FC384253CCE8}"/>
              </a:ext>
            </a:extLst>
          </p:cNvPr>
          <p:cNvSpPr txBox="1"/>
          <p:nvPr/>
        </p:nvSpPr>
        <p:spPr>
          <a:xfrm>
            <a:off x="-3616619" y="1717101"/>
            <a:ext cx="8856132" cy="372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12121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3F8317-4BF4-40B4-B5FB-40AFEB7B293F}"/>
              </a:ext>
            </a:extLst>
          </p:cNvPr>
          <p:cNvSpPr txBox="1"/>
          <p:nvPr/>
        </p:nvSpPr>
        <p:spPr>
          <a:xfrm>
            <a:off x="1213359" y="1717101"/>
            <a:ext cx="9186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黑体-思源黑体-Thin" pitchFamily="34" charset="-122"/>
                <a:cs typeface="Times New Roman" panose="02020603050405020304" pitchFamily="18" charset="0"/>
              </a:rPr>
              <a:t>Disadvantages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FA8ECEEE-7A04-3EEB-3306-78605A773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420" y="2381857"/>
            <a:ext cx="5138586" cy="22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Hard to set up for new users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Limited Support for .</a:t>
            </a:r>
            <a:r>
              <a:rPr lang="en-IN" sz="2400" dirty="0" err="1">
                <a:solidFill>
                  <a:schemeClr val="bg1"/>
                </a:solidFill>
              </a:rPr>
              <a:t>htaccess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Fewer modules compared to Apache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customize at first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217499" y="579589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思源黑体-思源黑体-Thin" pitchFamily="34" charset="-122"/>
                <a:cs typeface="Times New Roman" panose="02020603050405020304" pitchFamily="18" charset="0"/>
              </a:rPr>
              <a:t>Video Tutorials 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4858353" y="1922781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黑体-思源黑体-Thin" pitchFamily="34" charset="-122"/>
                <a:cs typeface="Times New Roman" panose="02020603050405020304" pitchFamily="18" charset="0"/>
              </a:rPr>
              <a:t>Online Learning Resources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4810449" y="2768834"/>
            <a:ext cx="351129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Various platforms offer tutorials from beginner to advanced levels.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6062472" y="44074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7818120" y="33924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7818120" y="542239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211879" y="2071821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8651633" y="2836399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5998464" y="4155948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5998464" y="4746088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hlinkClick r:id="rId4"/>
            <a:extLst>
              <a:ext uri="{FF2B5EF4-FFF2-40B4-BE49-F238E27FC236}">
                <a16:creationId xmlns:a16="http://schemas.microsoft.com/office/drawing/2014/main" id="{D6991E6B-EF03-BF76-2ADB-0D7AAC840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374" y="4380991"/>
            <a:ext cx="5043109" cy="28367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3843D-ACD4-A902-EA86-1454FD510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A60E7BE-6965-C716-1CB3-A9B0A464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8FBEF46F-C230-FFC3-692F-62710C21A4D0}"/>
              </a:ext>
            </a:extLst>
          </p:cNvPr>
          <p:cNvSpPr/>
          <p:nvPr/>
        </p:nvSpPr>
        <p:spPr>
          <a:xfrm>
            <a:off x="4286165" y="547221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思源黑体-思源黑体-Thin" pitchFamily="34" charset="-122"/>
                <a:cs typeface="Times New Roman" panose="02020603050405020304" pitchFamily="18" charset="0"/>
              </a:rPr>
              <a:t> Certification for Nginx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A9F9F1CA-9173-BB89-AF02-2F6EA3E0E290}"/>
              </a:ext>
            </a:extLst>
          </p:cNvPr>
          <p:cNvSpPr/>
          <p:nvPr/>
        </p:nvSpPr>
        <p:spPr>
          <a:xfrm>
            <a:off x="2153412" y="2083074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90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80B7403E-190B-E361-2C65-6D61D1B840D0}"/>
              </a:ext>
            </a:extLst>
          </p:cNvPr>
          <p:cNvSpPr/>
          <p:nvPr/>
        </p:nvSpPr>
        <p:spPr>
          <a:xfrm>
            <a:off x="2153412" y="2635582"/>
            <a:ext cx="351129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21723C21-930C-08CB-9B30-A1AA80B00B0B}"/>
              </a:ext>
            </a:extLst>
          </p:cNvPr>
          <p:cNvSpPr/>
          <p:nvPr/>
        </p:nvSpPr>
        <p:spPr>
          <a:xfrm>
            <a:off x="6062472" y="44074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043CF1E5-2BC2-2F97-5112-B47D71D62346}"/>
              </a:ext>
            </a:extLst>
          </p:cNvPr>
          <p:cNvSpPr/>
          <p:nvPr/>
        </p:nvSpPr>
        <p:spPr>
          <a:xfrm>
            <a:off x="7818120" y="33924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97CE65D7-9386-90C9-8324-8EFAFD660BD1}"/>
              </a:ext>
            </a:extLst>
          </p:cNvPr>
          <p:cNvSpPr/>
          <p:nvPr/>
        </p:nvSpPr>
        <p:spPr>
          <a:xfrm>
            <a:off x="7818120" y="542239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D86FF0CC-E644-3E86-5C2C-74CD9C8D1319}"/>
              </a:ext>
            </a:extLst>
          </p:cNvPr>
          <p:cNvSpPr/>
          <p:nvPr/>
        </p:nvSpPr>
        <p:spPr>
          <a:xfrm>
            <a:off x="5321808" y="188242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黑体-思源黑体-Thin" pitchFamily="34" charset="-122"/>
                <a:cs typeface="Times New Roman" panose="02020603050405020304" pitchFamily="18" charset="0"/>
              </a:rPr>
              <a:t>Certification Programs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D5B56307-3A7F-27EF-3758-1E3BC171551C}"/>
              </a:ext>
            </a:extLst>
          </p:cNvPr>
          <p:cNvSpPr/>
          <p:nvPr/>
        </p:nvSpPr>
        <p:spPr>
          <a:xfrm>
            <a:off x="4841383" y="2616142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Organizations provide certifications to validate expertise.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D9CD1824-3893-620D-D2C4-13FE622E8F9C}"/>
              </a:ext>
            </a:extLst>
          </p:cNvPr>
          <p:cNvSpPr/>
          <p:nvPr/>
        </p:nvSpPr>
        <p:spPr>
          <a:xfrm>
            <a:off x="5998464" y="4155948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99452547-FC7F-8543-7F1C-164374D095CF}"/>
              </a:ext>
            </a:extLst>
          </p:cNvPr>
          <p:cNvSpPr/>
          <p:nvPr/>
        </p:nvSpPr>
        <p:spPr>
          <a:xfrm>
            <a:off x="5998464" y="4746088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8273DFDB-4E14-ACD1-3F12-F2E3FE10E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383" y="3553902"/>
            <a:ext cx="405843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77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-203200"/>
            <a:ext cx="14630400" cy="904341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Conclusion on Nginx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1655064"/>
            <a:ext cx="129844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1112520" y="3268980"/>
            <a:ext cx="60533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8" name="Text 3"/>
          <p:cNvSpPr/>
          <p:nvPr/>
        </p:nvSpPr>
        <p:spPr>
          <a:xfrm>
            <a:off x="1092708" y="2003213"/>
            <a:ext cx="1214628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26096" y="6867144"/>
            <a:ext cx="60533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4B4069-EBCC-2BED-900D-D1ABD49F90BE}"/>
              </a:ext>
            </a:extLst>
          </p:cNvPr>
          <p:cNvSpPr txBox="1"/>
          <p:nvPr/>
        </p:nvSpPr>
        <p:spPr>
          <a:xfrm>
            <a:off x="1092708" y="2114818"/>
            <a:ext cx="1244498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Nginx is a high-performance and lightweight web server widely used for modern websites and applications.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efficiently handle thousands of connections, making it faster than many traditional servers.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features like reverse proxy, load balancing, and strong security, it ensures reliability and scalability.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Although it may be difficult for beginners to configure, its efficiency and flexibility make it a top choice.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404E6-3C7E-191E-1E46-FA7F5AF7A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C9847BE-4BB0-8503-BAAD-CD7594DA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E4A3904-A4C4-BD18-61B3-4D4E01831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8DAF6194-FD14-84F8-5389-09B35FBDB43E}"/>
              </a:ext>
            </a:extLst>
          </p:cNvPr>
          <p:cNvSpPr/>
          <p:nvPr/>
        </p:nvSpPr>
        <p:spPr>
          <a:xfrm>
            <a:off x="832104" y="2249424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endParaRPr lang="en-US" sz="641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0435417-C6C0-B223-CD24-E236BE35D4CF}"/>
              </a:ext>
            </a:extLst>
          </p:cNvPr>
          <p:cNvSpPr/>
          <p:nvPr/>
        </p:nvSpPr>
        <p:spPr>
          <a:xfrm>
            <a:off x="832104" y="4544568"/>
            <a:ext cx="1298448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98E2860-0D18-1FBB-E135-834522F59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041702"/>
              </p:ext>
            </p:extLst>
          </p:nvPr>
        </p:nvGraphicFramePr>
        <p:xfrm>
          <a:off x="2438400" y="863599"/>
          <a:ext cx="9753600" cy="56096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753600">
                  <a:extLst>
                    <a:ext uri="{9D8B030D-6E8A-4147-A177-3AD203B41FA5}">
                      <a16:colId xmlns:a16="http://schemas.microsoft.com/office/drawing/2014/main" val="3161500428"/>
                    </a:ext>
                  </a:extLst>
                </a:gridCol>
              </a:tblGrid>
              <a:tr h="787870">
                <a:tc>
                  <a:txBody>
                    <a:bodyPr/>
                    <a:lstStyle/>
                    <a:p>
                      <a:pPr lvl="1" algn="ctr"/>
                      <a:r>
                        <a:rPr lang="en-US" sz="4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Topics </a:t>
                      </a:r>
                      <a:endParaRPr lang="en-IN" sz="4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78999"/>
                  </a:ext>
                </a:extLst>
              </a:tr>
              <a:tr h="53575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IN" sz="2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Introduction to Nginx</a:t>
                      </a:r>
                      <a:endParaRPr lang="en-IN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078913"/>
                  </a:ext>
                </a:extLst>
              </a:tr>
              <a:tr h="53575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IN" sz="2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Common Use Cases</a:t>
                      </a:r>
                      <a:endParaRPr lang="en-IN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263738"/>
                  </a:ext>
                </a:extLst>
              </a:tr>
              <a:tr h="535752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IN" sz="2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Company Background</a:t>
                      </a:r>
                      <a:endParaRPr lang="en-IN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469604"/>
                  </a:ext>
                </a:extLst>
              </a:tr>
              <a:tr h="535752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IN" sz="2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Core Capabilities of Nginx</a:t>
                      </a:r>
                      <a:endParaRPr lang="en-IN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67566"/>
                  </a:ext>
                </a:extLst>
              </a:tr>
              <a:tr h="535752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IN" sz="2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Installation Steps</a:t>
                      </a:r>
                      <a:endParaRPr lang="en-IN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743050"/>
                  </a:ext>
                </a:extLst>
              </a:tr>
              <a:tr h="535752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Reverse Proxy &amp; Load Balancer Architecture</a:t>
                      </a:r>
                      <a:endParaRPr lang="en-IN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701723"/>
                  </a:ext>
                </a:extLst>
              </a:tr>
              <a:tr h="535752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Advantages &amp; Disadvantages of Nginx</a:t>
                      </a:r>
                      <a:endParaRPr lang="en-US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647926"/>
                  </a:ext>
                </a:extLst>
              </a:tr>
              <a:tr h="535752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IN" sz="2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Learning Resources &amp; Course Certifications</a:t>
                      </a:r>
                      <a:endParaRPr lang="en-IN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18591"/>
                  </a:ext>
                </a:extLst>
              </a:tr>
              <a:tr h="535752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IN" sz="2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Conclusion</a:t>
                      </a:r>
                      <a:endParaRPr lang="en-IN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014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586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321DC-E210-F96A-075F-68C122F07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CB3BB87-BD60-3F13-E540-89A169958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" y="-203200"/>
            <a:ext cx="14630400" cy="9043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A970DF-3D4D-F197-2939-A158B66EBDFC}"/>
              </a:ext>
            </a:extLst>
          </p:cNvPr>
          <p:cNvSpPr txBox="1"/>
          <p:nvPr/>
        </p:nvSpPr>
        <p:spPr>
          <a:xfrm>
            <a:off x="3661833" y="4126602"/>
            <a:ext cx="7323666" cy="436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Lucida Calligraphy" panose="03010101010101010101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32477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27304" y="38963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571500" indent="-571500" algn="l">
              <a:lnSpc>
                <a:spcPts val="5800"/>
              </a:lnSpc>
              <a:buFont typeface="Wingdings" panose="05000000000000000000" pitchFamily="2" charset="2"/>
              <a:buChar char="q"/>
            </a:pPr>
            <a:r>
              <a:rPr lang="en-US" sz="4000" b="1" dirty="0">
                <a:solidFill>
                  <a:schemeClr val="accent1"/>
                </a:solidFill>
                <a:ea typeface="思源黑体-思源黑体-Thin" pitchFamily="34" charset="-122"/>
                <a:cs typeface="思源黑体-思源黑体-Thin" pitchFamily="34" charset="-120"/>
              </a:rPr>
              <a:t>Introduction to Nginx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5" name="Text 1"/>
          <p:cNvSpPr/>
          <p:nvPr/>
        </p:nvSpPr>
        <p:spPr>
          <a:xfrm>
            <a:off x="832104" y="1720718"/>
            <a:ext cx="3831336" cy="9773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lnSpc>
                <a:spcPts val="29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黑体-思源黑体-Thin" pitchFamily="34" charset="-122"/>
                <a:cs typeface="Times New Roman" panose="02020603050405020304" pitchFamily="18" charset="0"/>
              </a:rPr>
              <a:t>What is Nginx?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204637" y="1658367"/>
            <a:ext cx="13425763" cy="30730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Nginx is a high-performance web server and reverse proxy server that is widely used for serving static content, handling high concurrency, and load balancing.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4980770" y="281686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980770" y="3719829"/>
            <a:ext cx="383133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862075" y="6020186"/>
            <a:ext cx="11357695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756744-E7CB-AFF1-2B61-DB543D306206}"/>
              </a:ext>
            </a:extLst>
          </p:cNvPr>
          <p:cNvSpPr txBox="1"/>
          <p:nvPr/>
        </p:nvSpPr>
        <p:spPr>
          <a:xfrm>
            <a:off x="1204637" y="4035869"/>
            <a:ext cx="11935629" cy="590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-思源宋体-ExtraLight" pitchFamily="34" charset="-122"/>
                <a:cs typeface="Times New Roman" panose="02020603050405020304" pitchFamily="18" charset="0"/>
              </a:rPr>
              <a:t>Nginx is a powerful, open-source web server known for its high performance, stability, and low resource consumption.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4FD60-5642-D8AD-9F8A-6FFAA41D8A78}"/>
              </a:ext>
            </a:extLst>
          </p:cNvPr>
          <p:cNvSpPr txBox="1"/>
          <p:nvPr/>
        </p:nvSpPr>
        <p:spPr>
          <a:xfrm>
            <a:off x="620436" y="4942776"/>
            <a:ext cx="13104030" cy="2435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</a:rPr>
              <a:t>Why Nginx Matters:</a:t>
            </a:r>
          </a:p>
          <a:p>
            <a:pPr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“In modern web applications, traffic can spike unexpectedly. Nginx helps websites stay fast and responsive even under heavy load.”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“It’s not just a web server—it can also act as a load balancer, cache server, and reverse proxy.”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C089B-9C85-D192-61B4-E7B467B14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0E199D3-EA93-E5B1-3DBD-CD611FED0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507AA465-F0F9-D98F-0B28-84A70E455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6482"/>
            <a:ext cx="14630400" cy="8238744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FCA2B167-E73F-C174-F47B-4B59396F9A31}"/>
              </a:ext>
            </a:extLst>
          </p:cNvPr>
          <p:cNvSpPr/>
          <p:nvPr/>
        </p:nvSpPr>
        <p:spPr>
          <a:xfrm>
            <a:off x="680211" y="8704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571500" indent="-571500">
              <a:lnSpc>
                <a:spcPts val="5800"/>
              </a:lnSpc>
              <a:buFont typeface="Wingdings" panose="05000000000000000000" pitchFamily="2" charset="2"/>
              <a:buChar char="q"/>
            </a:pPr>
            <a:r>
              <a:rPr lang="en-US" sz="4000" b="1" dirty="0">
                <a:solidFill>
                  <a:schemeClr val="accent1"/>
                </a:solidFill>
              </a:rPr>
              <a:t>Common Use Cases of Nginx</a:t>
            </a:r>
            <a:endParaRPr lang="en-US" sz="4000" dirty="0">
              <a:solidFill>
                <a:schemeClr val="accent1"/>
              </a:solidFill>
            </a:endParaRPr>
          </a:p>
          <a:p>
            <a:pPr marL="571500" indent="-571500" algn="l">
              <a:lnSpc>
                <a:spcPts val="5800"/>
              </a:lnSpc>
              <a:buFont typeface="Wingdings" panose="05000000000000000000" pitchFamily="2" charset="2"/>
              <a:buChar char="q"/>
            </a:pP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615903C1-3F75-8251-F392-90E912646557}"/>
              </a:ext>
            </a:extLst>
          </p:cNvPr>
          <p:cNvSpPr/>
          <p:nvPr/>
        </p:nvSpPr>
        <p:spPr>
          <a:xfrm>
            <a:off x="832104" y="2515616"/>
            <a:ext cx="3831336" cy="9773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lnSpc>
                <a:spcPts val="2900"/>
              </a:lnSpc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50762CA1-AB90-2CB9-B2C2-A3F0C4EA98E4}"/>
              </a:ext>
            </a:extLst>
          </p:cNvPr>
          <p:cNvSpPr/>
          <p:nvPr/>
        </p:nvSpPr>
        <p:spPr>
          <a:xfrm>
            <a:off x="1204637" y="2311900"/>
            <a:ext cx="13425763" cy="30730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471A4463-62BE-1F8E-E877-51AC3ACF5435}"/>
              </a:ext>
            </a:extLst>
          </p:cNvPr>
          <p:cNvSpPr/>
          <p:nvPr/>
        </p:nvSpPr>
        <p:spPr>
          <a:xfrm>
            <a:off x="4980770" y="281686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C8876107-D790-EFDA-86B9-D0AB1383D77A}"/>
              </a:ext>
            </a:extLst>
          </p:cNvPr>
          <p:cNvSpPr/>
          <p:nvPr/>
        </p:nvSpPr>
        <p:spPr>
          <a:xfrm>
            <a:off x="4980770" y="3719829"/>
            <a:ext cx="383133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56E85120-72FA-4E43-8727-76EAC0BFA916}"/>
              </a:ext>
            </a:extLst>
          </p:cNvPr>
          <p:cNvSpPr/>
          <p:nvPr/>
        </p:nvSpPr>
        <p:spPr>
          <a:xfrm>
            <a:off x="862075" y="6020186"/>
            <a:ext cx="11357695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A9F4CE-D45B-369F-76D0-4213F14E09BF}"/>
              </a:ext>
            </a:extLst>
          </p:cNvPr>
          <p:cNvSpPr txBox="1"/>
          <p:nvPr/>
        </p:nvSpPr>
        <p:spPr>
          <a:xfrm>
            <a:off x="661585" y="1451798"/>
            <a:ext cx="13850282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bg1"/>
                </a:solidFill>
              </a:rPr>
              <a:t>Content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Website Hosting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API Gateway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Reverse Proxy for Applications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Explanation </a:t>
            </a:r>
          </a:p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Website Hosting:</a:t>
            </a: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“Nginx can serve static websites or web applications efficiently, handling thousands of concurrent users with minimal resources.”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API Gateway:</a:t>
            </a: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“It acts as an entry point for APIs, routing requests, applying security rules, and managing traffic between clients and backend services.”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Reverse Proxy:</a:t>
            </a: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“Nginx sits between clients and application servers, forwarding requests, caching responses, and balancing load across multiple servers to improve performance and reliability.”</a:t>
            </a:r>
          </a:p>
        </p:txBody>
      </p:sp>
    </p:spTree>
    <p:extLst>
      <p:ext uri="{BB962C8B-B14F-4D97-AF65-F5344CB8AC3E}">
        <p14:creationId xmlns:p14="http://schemas.microsoft.com/office/powerpoint/2010/main" val="3118841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4707CDD0-BE8D-7D35-C1AC-88A61D80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22" y="67732"/>
            <a:ext cx="14630400" cy="8238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964AB3-278B-88E6-D961-5B2D1660FD5E}"/>
              </a:ext>
            </a:extLst>
          </p:cNvPr>
          <p:cNvSpPr txBox="1"/>
          <p:nvPr/>
        </p:nvSpPr>
        <p:spPr>
          <a:xfrm>
            <a:off x="927100" y="520399"/>
            <a:ext cx="7340600" cy="491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ts val="2900"/>
              </a:lnSpc>
              <a:buFont typeface="Wingdings" panose="05000000000000000000" pitchFamily="2" charset="2"/>
              <a:buChar char="q"/>
            </a:pP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ea typeface="思源黑体-思源黑体-Thin" pitchFamily="34" charset="-122"/>
                <a:cs typeface="Times New Roman" panose="02020603050405020304" pitchFamily="18" charset="0"/>
              </a:rPr>
              <a:t>Company Background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74035B9-E504-B792-C93B-9603AEE1E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" y="1206790"/>
            <a:ext cx="12848166" cy="7109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Content 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Founder:</a:t>
            </a:r>
            <a:r>
              <a:rPr lang="en-US" sz="2400" dirty="0">
                <a:solidFill>
                  <a:schemeClr val="bg1"/>
                </a:solidFill>
              </a:rPr>
              <a:t> Igor Sysoev (2002)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First Public Release:</a:t>
            </a:r>
            <a:r>
              <a:rPr lang="en-US" sz="2400" dirty="0">
                <a:solidFill>
                  <a:schemeClr val="bg1"/>
                </a:solidFill>
              </a:rPr>
              <a:t> 2004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Nginx, Inc.:</a:t>
            </a:r>
            <a:r>
              <a:rPr lang="en-US" sz="2400" dirty="0">
                <a:solidFill>
                  <a:schemeClr val="bg1"/>
                </a:solidFill>
              </a:rPr>
              <a:t> Formed in 2011 for commercial support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Adoption:</a:t>
            </a:r>
            <a:r>
              <a:rPr lang="en-US" sz="2400" dirty="0">
                <a:solidFill>
                  <a:schemeClr val="bg1"/>
                </a:solidFill>
              </a:rPr>
              <a:t> Powers top companies like TikTok, Airbnb, Netflix, WordPress, GitHub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Explanation :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Origin: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“Nginx was created in 2002 by Igor Sysoev to handle high-traffic websites efficiently.”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Purpose: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“It was designed to serve thousands of simultaneous connections with very low memory usage.”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Growth &amp; Adoption: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“Released publicly in 2004, it quickly gained popularity for its performance and scalability.”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“Millions of websites, including Netflix, WordPress, and Dropbox, use Nginx today.”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“In 2011, Nginx, Inc. was formed to offer commercial support and enterprise features.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72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978C8-9ABC-1CCA-0432-3DD962C6F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DC782B66-EFF8-7C28-E884-745D3334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22" y="67732"/>
            <a:ext cx="14630400" cy="82387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C87A09-6F27-98AF-6746-6E53128356CB}"/>
              </a:ext>
            </a:extLst>
          </p:cNvPr>
          <p:cNvSpPr txBox="1"/>
          <p:nvPr/>
        </p:nvSpPr>
        <p:spPr>
          <a:xfrm>
            <a:off x="1566334" y="606959"/>
            <a:ext cx="11557000" cy="6809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</a:rPr>
              <a:t>Core Capabilities of Nginx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Server: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Serves static files (HTML, CSS, JS, images) and supports dynamic content with backend servers.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Reverse Proxy: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Acts as an intermediary between clients and servers, improving security and efficiency.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Balancer: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Distributes requests across multiple servers for better performance and fault tolerance.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 Cache: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Improves speed and reduces server load by caching frequently accessed content.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 &amp; Reliability: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Uses an event-driven architecture to handle thousands of concurrent connections efficiently.</a:t>
            </a:r>
          </a:p>
          <a:p>
            <a:pPr marL="457200" indent="-457200" algn="ctr">
              <a:lnSpc>
                <a:spcPts val="2400"/>
              </a:lnSpc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834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5570" y="33127"/>
            <a:ext cx="14630400" cy="823874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442638" y="1417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000" dirty="0">
                <a:solidFill>
                  <a:srgbClr val="B0C9E8"/>
                </a:solidFill>
                <a:latin typeface="Times New Roman" panose="02020603050405020304" pitchFamily="18" charset="0"/>
                <a:ea typeface="思源黑体-思源黑体-Thin" pitchFamily="34" charset="-122"/>
                <a:cs typeface="Times New Roman" panose="02020603050405020304" pitchFamily="18" charset="0"/>
              </a:rPr>
              <a:t>Nginx Download Steps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2548466" y="4076461"/>
            <a:ext cx="338328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400" dirty="0">
                <a:solidFill>
                  <a:srgbClr val="0A0A0A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632798" y="5198791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697230" y="6032415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6674104" y="1506451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6674104" y="2066300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8340345" y="435585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400" dirty="0">
                <a:solidFill>
                  <a:srgbClr val="121212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5664708" y="637072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5399532" y="5735235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7406640" y="71671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F56AF1C-CD60-BDE6-111C-09E32B70C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356" y="2397191"/>
            <a:ext cx="11461495" cy="40957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9C1001D-17C7-7179-7A73-20BB6B465535}"/>
              </a:ext>
            </a:extLst>
          </p:cNvPr>
          <p:cNvSpPr txBox="1"/>
          <p:nvPr/>
        </p:nvSpPr>
        <p:spPr>
          <a:xfrm>
            <a:off x="3239178" y="3471006"/>
            <a:ext cx="7391400" cy="33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1920"/>
              </a:lnSpc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A340431-79A2-BAD9-51E9-496F950D9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243" y="6937798"/>
            <a:ext cx="1078372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Visit the official website: </a:t>
            </a:r>
            <a:r>
              <a:rPr lang="en-IN" sz="2400" dirty="0"/>
              <a:t>: </a:t>
            </a:r>
            <a:r>
              <a:rPr lang="en-IN" sz="2400" b="1" dirty="0">
                <a:hlinkClick r:id="rId6"/>
              </a:rPr>
              <a:t>nginx.org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Choose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latest 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compatible with your operating system (Windows,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67E654-8A76-C13F-4BD5-5B0C37680BDC}"/>
              </a:ext>
            </a:extLst>
          </p:cNvPr>
          <p:cNvSpPr txBox="1"/>
          <p:nvPr/>
        </p:nvSpPr>
        <p:spPr>
          <a:xfrm>
            <a:off x="632798" y="1377709"/>
            <a:ext cx="7376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accent1"/>
                </a:solidFill>
              </a:rPr>
              <a:t>Step  : 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00F71-0C79-DAB6-71DC-E15EC2BBC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A3CB04B-DAA3-951A-E8E2-7CB6DA05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0AB3DED5-6E99-B1CF-82A1-07D9D961A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12033"/>
            <a:ext cx="14630400" cy="8238744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ACC9567F-BC1C-6B93-5456-D18F6BDC987E}"/>
              </a:ext>
            </a:extLst>
          </p:cNvPr>
          <p:cNvSpPr/>
          <p:nvPr/>
        </p:nvSpPr>
        <p:spPr>
          <a:xfrm>
            <a:off x="442638" y="1417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000" dirty="0">
                <a:solidFill>
                  <a:srgbClr val="B0C9E8"/>
                </a:solidFill>
                <a:latin typeface="Times New Roman" panose="02020603050405020304" pitchFamily="18" charset="0"/>
                <a:ea typeface="思源黑体-思源黑体-Thin" pitchFamily="34" charset="-122"/>
                <a:cs typeface="Times New Roman" panose="02020603050405020304" pitchFamily="18" charset="0"/>
              </a:rPr>
              <a:t>Nginx Download Steps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AD9353B0-4381-42EE-AAA9-656EF84D0A20}"/>
              </a:ext>
            </a:extLst>
          </p:cNvPr>
          <p:cNvSpPr/>
          <p:nvPr/>
        </p:nvSpPr>
        <p:spPr>
          <a:xfrm>
            <a:off x="2548466" y="4076461"/>
            <a:ext cx="338328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400" dirty="0">
                <a:solidFill>
                  <a:srgbClr val="0A0A0A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05F4DBAE-22F9-7AF1-9DA1-3DC3869D70D8}"/>
              </a:ext>
            </a:extLst>
          </p:cNvPr>
          <p:cNvSpPr/>
          <p:nvPr/>
        </p:nvSpPr>
        <p:spPr>
          <a:xfrm>
            <a:off x="632798" y="5198791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08475E6C-5A1A-4F7A-665C-333B28EE72C8}"/>
              </a:ext>
            </a:extLst>
          </p:cNvPr>
          <p:cNvSpPr/>
          <p:nvPr/>
        </p:nvSpPr>
        <p:spPr>
          <a:xfrm>
            <a:off x="697230" y="6032415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B1ECAD78-D88A-08D1-6B48-F6540F3ABFBF}"/>
              </a:ext>
            </a:extLst>
          </p:cNvPr>
          <p:cNvSpPr/>
          <p:nvPr/>
        </p:nvSpPr>
        <p:spPr>
          <a:xfrm>
            <a:off x="6674104" y="1506451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90F1F996-FB8C-0AFA-68A7-DBAC1C01FEBE}"/>
              </a:ext>
            </a:extLst>
          </p:cNvPr>
          <p:cNvSpPr/>
          <p:nvPr/>
        </p:nvSpPr>
        <p:spPr>
          <a:xfrm>
            <a:off x="6674104" y="2066300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74B69466-0283-1ABA-0A5F-B468892E67C3}"/>
              </a:ext>
            </a:extLst>
          </p:cNvPr>
          <p:cNvSpPr/>
          <p:nvPr/>
        </p:nvSpPr>
        <p:spPr>
          <a:xfrm>
            <a:off x="8340345" y="435585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400" dirty="0">
                <a:solidFill>
                  <a:srgbClr val="121212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DB58BCD2-5808-6F54-8ED2-AC4075074968}"/>
              </a:ext>
            </a:extLst>
          </p:cNvPr>
          <p:cNvSpPr/>
          <p:nvPr/>
        </p:nvSpPr>
        <p:spPr>
          <a:xfrm>
            <a:off x="5664708" y="637072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10F35A1A-AFEF-9C43-64BE-38DCA277A647}"/>
              </a:ext>
            </a:extLst>
          </p:cNvPr>
          <p:cNvSpPr/>
          <p:nvPr/>
        </p:nvSpPr>
        <p:spPr>
          <a:xfrm>
            <a:off x="5399532" y="5735235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F859B778-9363-1B16-9B3F-1ADCEB2AA17D}"/>
              </a:ext>
            </a:extLst>
          </p:cNvPr>
          <p:cNvSpPr/>
          <p:nvPr/>
        </p:nvSpPr>
        <p:spPr>
          <a:xfrm>
            <a:off x="7406640" y="71671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FA220D6D-2ED1-7394-D084-2D594E23A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19" y="1773063"/>
            <a:ext cx="874951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Download for Windows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Click on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Windows .zip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package.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Extract the Files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Unzip the downloaded file to a simple location, e.g.,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 Unicode MS"/>
              </a:rPr>
              <a:t>C:\nginx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.</a:t>
            </a:r>
            <a:endParaRPr kumimoji="0" lang="en-US" altLang="en-US" sz="48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Start Nginx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Open Command Prompt → go to the Nginx folder: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4CEA94A-C349-B7A1-CFC4-F9940D90E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964" y="4385762"/>
            <a:ext cx="11892154" cy="34082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A7828AD-0A39-9D1D-5DE7-B093B1EF60E4}"/>
              </a:ext>
            </a:extLst>
          </p:cNvPr>
          <p:cNvSpPr txBox="1"/>
          <p:nvPr/>
        </p:nvSpPr>
        <p:spPr>
          <a:xfrm>
            <a:off x="3695700" y="3816510"/>
            <a:ext cx="7391400" cy="33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1920"/>
              </a:lnSpc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A5125-1082-B813-CEAA-F379BC89F6CC}"/>
              </a:ext>
            </a:extLst>
          </p:cNvPr>
          <p:cNvSpPr txBox="1"/>
          <p:nvPr/>
        </p:nvSpPr>
        <p:spPr>
          <a:xfrm>
            <a:off x="442638" y="1161869"/>
            <a:ext cx="73575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accent1"/>
                </a:solidFill>
              </a:rPr>
              <a:t>Step  : 2</a:t>
            </a:r>
          </a:p>
        </p:txBody>
      </p:sp>
    </p:spTree>
    <p:extLst>
      <p:ext uri="{BB962C8B-B14F-4D97-AF65-F5344CB8AC3E}">
        <p14:creationId xmlns:p14="http://schemas.microsoft.com/office/powerpoint/2010/main" val="4057033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575B8996-72CD-52B3-233E-45043B2D0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BBCA95-1EC1-0495-8B1B-9E694B9AC66B}"/>
              </a:ext>
            </a:extLst>
          </p:cNvPr>
          <p:cNvSpPr txBox="1"/>
          <p:nvPr/>
        </p:nvSpPr>
        <p:spPr>
          <a:xfrm>
            <a:off x="-1024466" y="6261879"/>
            <a:ext cx="7967132" cy="425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9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AB2734A-7F3C-D859-2DF9-A74E64ABE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782132"/>
            <a:ext cx="1268729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Start Nginx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Open Command Prompt → go to the Nginx folder: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Arial Unicode MS"/>
              </a:rPr>
              <a:t>cd C:\nginx start nginx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963F48-286B-6099-8764-C9F8BAC4D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33" y="3721503"/>
            <a:ext cx="9461545" cy="35767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D14A1A-5094-5AD2-6349-5355AC1A39A2}"/>
              </a:ext>
            </a:extLst>
          </p:cNvPr>
          <p:cNvSpPr txBox="1"/>
          <p:nvPr/>
        </p:nvSpPr>
        <p:spPr>
          <a:xfrm>
            <a:off x="1354666" y="627781"/>
            <a:ext cx="782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accent1"/>
                </a:solidFill>
              </a:rPr>
              <a:t>Step : 3</a:t>
            </a:r>
          </a:p>
        </p:txBody>
      </p:sp>
    </p:spTree>
    <p:extLst>
      <p:ext uri="{BB962C8B-B14F-4D97-AF65-F5344CB8AC3E}">
        <p14:creationId xmlns:p14="http://schemas.microsoft.com/office/powerpoint/2010/main" val="699730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8244</TotalTime>
  <Words>1011</Words>
  <Application>Microsoft Office PowerPoint</Application>
  <PresentationFormat>Custom</PresentationFormat>
  <Paragraphs>155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Arial Unicode MS</vt:lpstr>
      <vt:lpstr>Cascadia Code SemiBold</vt:lpstr>
      <vt:lpstr>Lucida Calligraphy</vt:lpstr>
      <vt:lpstr>Times New Roman</vt:lpstr>
      <vt:lpstr>Wingdings</vt:lpstr>
      <vt:lpstr>思源黑体-思源黑体-Medium</vt:lpstr>
      <vt:lpstr>思源黑体-思源黑体-Thin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19</cp:revision>
  <dcterms:created xsi:type="dcterms:W3CDTF">2025-08-16T09:58:11Z</dcterms:created>
  <dcterms:modified xsi:type="dcterms:W3CDTF">2025-11-03T18:29:35Z</dcterms:modified>
</cp:coreProperties>
</file>